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539" r:id="rId2"/>
    <p:sldId id="612" r:id="rId3"/>
    <p:sldId id="835" r:id="rId4"/>
    <p:sldId id="704" r:id="rId5"/>
    <p:sldId id="847" r:id="rId6"/>
    <p:sldId id="705" r:id="rId7"/>
    <p:sldId id="706" r:id="rId8"/>
    <p:sldId id="840" r:id="rId9"/>
    <p:sldId id="848" r:id="rId10"/>
    <p:sldId id="841" r:id="rId11"/>
    <p:sldId id="707" r:id="rId12"/>
    <p:sldId id="849" r:id="rId13"/>
    <p:sldId id="850" r:id="rId14"/>
    <p:sldId id="851" r:id="rId15"/>
    <p:sldId id="856" r:id="rId16"/>
    <p:sldId id="852" r:id="rId17"/>
    <p:sldId id="853" r:id="rId18"/>
    <p:sldId id="857" r:id="rId19"/>
    <p:sldId id="858" r:id="rId20"/>
    <p:sldId id="719" r:id="rId21"/>
    <p:sldId id="720" r:id="rId22"/>
    <p:sldId id="721" r:id="rId23"/>
    <p:sldId id="859" r:id="rId24"/>
    <p:sldId id="860" r:id="rId25"/>
    <p:sldId id="861" r:id="rId26"/>
    <p:sldId id="862" r:id="rId27"/>
    <p:sldId id="863" r:id="rId28"/>
    <p:sldId id="864" r:id="rId29"/>
    <p:sldId id="865" r:id="rId30"/>
    <p:sldId id="866" r:id="rId31"/>
    <p:sldId id="867" r:id="rId32"/>
    <p:sldId id="868" r:id="rId33"/>
    <p:sldId id="710" r:id="rId34"/>
    <p:sldId id="711" r:id="rId35"/>
    <p:sldId id="713" r:id="rId36"/>
    <p:sldId id="714" r:id="rId37"/>
    <p:sldId id="715" r:id="rId38"/>
    <p:sldId id="716" r:id="rId39"/>
    <p:sldId id="739" r:id="rId40"/>
    <p:sldId id="742" r:id="rId41"/>
    <p:sldId id="743" r:id="rId42"/>
    <p:sldId id="728" r:id="rId43"/>
    <p:sldId id="729" r:id="rId44"/>
    <p:sldId id="745" r:id="rId45"/>
    <p:sldId id="944" r:id="rId46"/>
    <p:sldId id="945" r:id="rId47"/>
    <p:sldId id="946" r:id="rId48"/>
    <p:sldId id="949" r:id="rId49"/>
    <p:sldId id="947" r:id="rId50"/>
    <p:sldId id="951" r:id="rId51"/>
    <p:sldId id="952" r:id="rId52"/>
    <p:sldId id="736" r:id="rId53"/>
    <p:sldId id="871" r:id="rId54"/>
    <p:sldId id="872" r:id="rId55"/>
    <p:sldId id="873" r:id="rId56"/>
    <p:sldId id="8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C137E9-91AC-C840-B59C-34A72B60D225}">
          <p14:sldIdLst>
            <p14:sldId id="539"/>
            <p14:sldId id="612"/>
          </p14:sldIdLst>
        </p14:section>
        <p14:section name="Untitled Section" id="{668E1B99-663C-2A4B-B203-1E8A147083DE}">
          <p14:sldIdLst>
            <p14:sldId id="835"/>
            <p14:sldId id="704"/>
            <p14:sldId id="847"/>
            <p14:sldId id="705"/>
            <p14:sldId id="706"/>
            <p14:sldId id="840"/>
            <p14:sldId id="848"/>
            <p14:sldId id="841"/>
            <p14:sldId id="707"/>
            <p14:sldId id="849"/>
            <p14:sldId id="850"/>
            <p14:sldId id="851"/>
            <p14:sldId id="856"/>
            <p14:sldId id="852"/>
            <p14:sldId id="853"/>
            <p14:sldId id="857"/>
            <p14:sldId id="858"/>
            <p14:sldId id="719"/>
            <p14:sldId id="720"/>
            <p14:sldId id="721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710"/>
            <p14:sldId id="711"/>
            <p14:sldId id="713"/>
            <p14:sldId id="714"/>
            <p14:sldId id="715"/>
            <p14:sldId id="716"/>
            <p14:sldId id="739"/>
            <p14:sldId id="742"/>
            <p14:sldId id="743"/>
            <p14:sldId id="728"/>
            <p14:sldId id="729"/>
            <p14:sldId id="745"/>
            <p14:sldId id="944"/>
            <p14:sldId id="945"/>
            <p14:sldId id="946"/>
            <p14:sldId id="949"/>
            <p14:sldId id="947"/>
            <p14:sldId id="951"/>
            <p14:sldId id="952"/>
            <p14:sldId id="736"/>
            <p14:sldId id="871"/>
            <p14:sldId id="872"/>
            <p14:sldId id="873"/>
            <p14:sldId id="8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0"/>
    <p:restoredTop sz="96327"/>
  </p:normalViewPr>
  <p:slideViewPr>
    <p:cSldViewPr snapToGrid="0">
      <p:cViewPr>
        <p:scale>
          <a:sx n="156" d="100"/>
          <a:sy n="156" d="100"/>
        </p:scale>
        <p:origin x="840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3A23-CA50-0241-B680-0F5BD6F67ECD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97B26-33FD-4241-89A0-9220BD0D4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5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EEB6-6764-B167-3727-2E25F0F3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DB61F-0167-D3A0-0D11-9F05F8B00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504B1-3F61-0C59-1FBF-E0F059A8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BD2CB-35AB-EB6F-C6E2-5D814115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74A5A-F73B-F094-7475-2906BED3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3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2227-008E-679F-4480-A977BB23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966F2-E358-0351-1899-923758559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DD9D3-41A9-BC0B-C419-42C69511C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136FE-48D1-E035-7A88-9529F4C4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718A-36C5-F273-E183-A174269E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2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D8183D-30FB-4B4C-45EB-28AF305E8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2903C-2A8E-DE54-F50D-FA9629E31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4AFB5-C398-127B-D673-2FDAF7D6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A3E9E-8ED7-1F87-070A-42838B12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6DB30-EAD3-AE56-7BF4-C6E37970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0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B356-D816-A7C1-7702-D7DEBCFC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B18C-E582-4E65-1DA6-D6E5DF599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4FA38-539F-2E2F-AA98-0E6013C4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96257-E444-99ED-9D75-2200B0E3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4D19E-E883-9439-1301-4D951D19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850E-7571-DE08-AB93-339A4896A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9C659-A14F-2F7E-F444-A34645EE0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8D05F-6990-5C5C-FBA1-330654643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CA207-ABA2-8911-24BC-AA8F5854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FA921-6350-AE01-47D2-D7124A71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6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8CE3-22DE-B703-7CC2-846961F9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39E6A-5F5F-352E-62E4-566A5F7BA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E0CA8-7890-D940-6302-737D32C8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97C91-79CD-EBBF-6610-F8D6D960E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3214D-4862-6C23-359B-0B088CD5C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1BC35-63B7-C0A2-EA40-6DA7AC3E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0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7182-960F-0BDC-35B9-862FD50FB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5AE61-913E-037D-8AA9-2556D3E7D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1BABC-6F73-37AC-EA3F-EA966D02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A087FD-9FBF-04E4-4310-064E18C93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E1EF1-EFEB-7FAF-8312-581AB3C4F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54F09-B359-48E2-B781-F76E3701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BA7B5-2831-F3C1-320B-1FC8E00E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E039-EEC5-A837-E1CD-BF156D60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5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FD9E-7021-1CE4-B80D-E2447474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EBB39-94CF-3A38-3868-A839BE8D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3470D-948A-3177-216D-02CE9301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7CCC8-2527-BE86-9E46-651A1E99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477CD-8DEE-C6AD-3173-D3DCDE31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E7540-B448-985A-FC77-F4117A16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3653A-0BFB-DFEA-4743-FECBE675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3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FFBF-570D-997C-A388-7DA8B520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FDF7-09C3-1CAA-8B36-59F4804AB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74B26-756E-18D7-85CE-76D14AA72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1785C-2B12-F8BC-17CF-B49EA71B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5290F-C13D-A806-B279-CAFDBE5A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70A5-EB3E-1D47-F91C-938254C9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0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03F9-C662-3594-1C09-3D84013A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10F75-1236-9928-DA40-AAEFF32A2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A5BBA-0C36-52F3-20CF-A9D6045AD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FB8E9-990B-92B1-4550-4E53C5E1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BE756-A559-CA88-3290-4A5A6846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0DE43-235D-48C7-810D-BAA4A9D9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1F512-007D-03E3-3E62-A4D571F7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3D12B-3B9B-0123-0F65-2FB669C8E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F9A27-616E-D74D-5410-A73F56BCD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E09C0-66C9-A145-A42B-6171D66E500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9AA28-3D8F-F4C0-B208-3150C8405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418FE-7186-CCF6-28CE-3CFC3F4EF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0EBDD-95CF-D54A-A9D4-891E6323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0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arbonbrief.org/mapped-how-the-us-generates-electricity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RTQ0N4QY0y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observablehq.com/@d3/arc-diagra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l.ocks.org/jasondavies/1341281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Y2tGl2r8v6U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observablehq.com/@d3/brushable-scatterplot-matrix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5X8XY9430fM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5X8XY9430fM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chive.nytimes.com/www.nytimes.com/interactive/2013/05/25/sunday-review/corporate-taxe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 Feb 17th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Engineering Interactive Visual Interfaces for Data Science</a:t>
            </a:r>
          </a:p>
          <a:p>
            <a:pPr lvl="1"/>
            <a:r>
              <a:rPr lang="en-US" dirty="0"/>
              <a:t>“The CS Data Vis Class”</a:t>
            </a:r>
          </a:p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Logistics (5 min)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Interaction re-design activity</a:t>
            </a:r>
          </a:p>
        </p:txBody>
      </p:sp>
    </p:spTree>
    <p:extLst>
      <p:ext uri="{BB962C8B-B14F-4D97-AF65-F5344CB8AC3E}">
        <p14:creationId xmlns:p14="http://schemas.microsoft.com/office/powerpoint/2010/main" val="81398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B54E-1DEF-FBEE-9310-D646AF06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interact with visualization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06F59B-62F6-F4D8-F8C4-0CDFE889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91767"/>
            <a:ext cx="11178036" cy="489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5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9C31-F0FB-DA47-9BC5-252E0C76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94B3E-0C27-8B41-9AEB-E7B8DE68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677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Single view interaction techniques</a:t>
            </a:r>
          </a:p>
          <a:p>
            <a:pPr lvl="1"/>
            <a:r>
              <a:rPr lang="en-US" dirty="0"/>
              <a:t>The Visual Information Seeking Mantra</a:t>
            </a:r>
          </a:p>
          <a:p>
            <a:pPr lvl="1"/>
            <a:r>
              <a:rPr lang="en-US" dirty="0" err="1"/>
              <a:t>Focus+Context</a:t>
            </a:r>
            <a:endParaRPr lang="en-US" dirty="0"/>
          </a:p>
          <a:p>
            <a:pPr lvl="1"/>
            <a:r>
              <a:rPr lang="en-US" dirty="0"/>
              <a:t>Direct manipulation</a:t>
            </a:r>
          </a:p>
          <a:p>
            <a:pPr lvl="1"/>
            <a:r>
              <a:rPr lang="en-US" dirty="0"/>
              <a:t>Animated transitions</a:t>
            </a:r>
          </a:p>
          <a:p>
            <a:pPr lvl="1"/>
            <a:r>
              <a:rPr lang="en-US" dirty="0"/>
              <a:t>Navigation </a:t>
            </a:r>
          </a:p>
          <a:p>
            <a:pPr lvl="1"/>
            <a:r>
              <a:rPr lang="en-US" dirty="0"/>
              <a:t>Filtering and Querying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Multiple view interaction techniques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Selection (Details on Demand)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Linking and brushing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Adapting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1072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1F4A-CBDB-BE63-139A-745A126C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Mantra”</a:t>
            </a:r>
            <a:br>
              <a:rPr lang="en-US" dirty="0"/>
            </a:br>
            <a:r>
              <a:rPr lang="en-US" dirty="0"/>
              <a:t>The visual information seeking mantra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7456-B25F-B347-1A4C-64E3F33E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513"/>
            <a:ext cx="3733800" cy="381145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Overview first</a:t>
            </a:r>
          </a:p>
          <a:p>
            <a:pPr marL="514350" indent="-514350">
              <a:buAutoNum type="arabicPeriod"/>
            </a:pPr>
            <a:r>
              <a:rPr lang="en-US" dirty="0"/>
              <a:t>Zoom and filter</a:t>
            </a:r>
          </a:p>
          <a:p>
            <a:pPr marL="514350" indent="-514350">
              <a:buAutoNum type="arabicPeriod"/>
            </a:pPr>
            <a:r>
              <a:rPr lang="en-US" dirty="0"/>
              <a:t>Details on demand</a:t>
            </a:r>
          </a:p>
        </p:txBody>
      </p:sp>
      <p:pic>
        <p:nvPicPr>
          <p:cNvPr id="5" name="Picture 4" descr="A black and white photo of a document&#10;&#10;Description automatically generated with medium confidence">
            <a:extLst>
              <a:ext uri="{FF2B5EF4-FFF2-40B4-BE49-F238E27FC236}">
                <a16:creationId xmlns:a16="http://schemas.microsoft.com/office/drawing/2014/main" id="{016F0CD1-1F60-3753-45A3-D594ED6E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022" y="1690688"/>
            <a:ext cx="3966333" cy="43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EDD4-8FF2-DF9F-717C-77928831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Mantra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C899-9C9E-1CC4-83A2-DEDB44108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89" y="1836914"/>
            <a:ext cx="366655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https://www.carbonbrief.org/mapped-how-the-us-generates-electricity/</a:t>
            </a:r>
            <a:endParaRPr lang="en-US" dirty="0"/>
          </a:p>
          <a:p>
            <a:endParaRPr lang="en-US" dirty="0"/>
          </a:p>
          <a:p>
            <a:r>
              <a:rPr lang="en-US" dirty="0"/>
              <a:t>Overview</a:t>
            </a:r>
          </a:p>
          <a:p>
            <a:r>
              <a:rPr lang="en-US" dirty="0"/>
              <a:t>Filter on one energy type</a:t>
            </a:r>
          </a:p>
          <a:p>
            <a:r>
              <a:rPr lang="en-US" dirty="0"/>
              <a:t>Zoom in to a region</a:t>
            </a:r>
          </a:p>
          <a:p>
            <a:r>
              <a:rPr lang="en-US" dirty="0"/>
              <a:t>Select an interesting point for details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33189DB-F111-2A82-D6CB-91A5DEB9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11" y="1690688"/>
            <a:ext cx="7772400" cy="397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2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3A79-8004-E368-7C3A-63F625A52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Applies to non-maps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B24B-A253-470C-137A-95C62BE40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our scatterplot</a:t>
            </a:r>
          </a:p>
        </p:txBody>
      </p:sp>
      <p:pic>
        <p:nvPicPr>
          <p:cNvPr id="4" name="vid1">
            <a:hlinkClick r:id="" action="ppaction://media"/>
            <a:extLst>
              <a:ext uri="{FF2B5EF4-FFF2-40B4-BE49-F238E27FC236}">
                <a16:creationId xmlns:a16="http://schemas.microsoft.com/office/drawing/2014/main" id="{D97D7D04-9003-2849-9F56-3E7B3CB88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310" y="2624308"/>
            <a:ext cx="5373511" cy="3970167"/>
          </a:xfrm>
          <a:prstGeom prst="rect">
            <a:avLst/>
          </a:prstGeom>
        </p:spPr>
      </p:pic>
      <p:pic>
        <p:nvPicPr>
          <p:cNvPr id="5" name="vid1">
            <a:hlinkClick r:id="" action="ppaction://media"/>
            <a:extLst>
              <a:ext uri="{FF2B5EF4-FFF2-40B4-BE49-F238E27FC236}">
                <a16:creationId xmlns:a16="http://schemas.microsoft.com/office/drawing/2014/main" id="{BF485CE7-B89E-427F-FEA7-18050E1754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0181" y="2624308"/>
            <a:ext cx="5554130" cy="410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3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7BBE-D0BB-A951-BF6A-31E8F951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example of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D1CC-9DE9-07FA-1AEA-A09EAF85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927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=5X8XY9430fM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9134CA6-33A8-C61A-C539-CD5D776E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64904"/>
            <a:ext cx="5670123" cy="422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8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AE8E-C4C9-FF2B-6A35-C885AE1B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“The Mantra”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10F56-C9FA-6E88-49AB-4AD1855D3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first</a:t>
            </a:r>
          </a:p>
          <a:p>
            <a:pPr lvl="1"/>
            <a:r>
              <a:rPr lang="en-US" dirty="0"/>
              <a:t>orients the user to the data</a:t>
            </a:r>
          </a:p>
          <a:p>
            <a:r>
              <a:rPr lang="en-US" dirty="0"/>
              <a:t>Zoom and filter</a:t>
            </a:r>
          </a:p>
          <a:p>
            <a:pPr lvl="1"/>
            <a:r>
              <a:rPr lang="en-US" dirty="0"/>
              <a:t>Allows the user to reduce the volume of visual information</a:t>
            </a:r>
          </a:p>
          <a:p>
            <a:pPr lvl="1"/>
            <a:r>
              <a:rPr lang="en-US" dirty="0"/>
              <a:t>User can change what is shown based on their interests</a:t>
            </a:r>
          </a:p>
          <a:p>
            <a:pPr lvl="1"/>
            <a:r>
              <a:rPr lang="en-US" dirty="0"/>
              <a:t>Zooming, is seeing a region in the data that interests you, and focusing there</a:t>
            </a:r>
          </a:p>
          <a:p>
            <a:pPr lvl="1"/>
            <a:r>
              <a:rPr lang="en-US" dirty="0"/>
              <a:t>Filtering, is removing extraneous data, to see the data you are interested in</a:t>
            </a:r>
          </a:p>
          <a:p>
            <a:r>
              <a:rPr lang="en-US" dirty="0"/>
              <a:t>Details on demand</a:t>
            </a:r>
          </a:p>
          <a:p>
            <a:pPr lvl="1"/>
            <a:r>
              <a:rPr lang="en-US" dirty="0"/>
              <a:t>Allows the user to get details, selecting points of interest</a:t>
            </a:r>
          </a:p>
          <a:p>
            <a:pPr lvl="1"/>
            <a:r>
              <a:rPr lang="en-US" dirty="0"/>
              <a:t>Avoid visual clutter</a:t>
            </a:r>
          </a:p>
        </p:txBody>
      </p:sp>
    </p:spTree>
    <p:extLst>
      <p:ext uri="{BB962C8B-B14F-4D97-AF65-F5344CB8AC3E}">
        <p14:creationId xmlns:p14="http://schemas.microsoft.com/office/powerpoint/2010/main" val="4286910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1D7A-8CDB-70B8-978A-F16523C7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Information Seeking Mantra </a:t>
            </a:r>
            <a:br>
              <a:rPr lang="en-US" dirty="0"/>
            </a:br>
            <a:r>
              <a:rPr lang="en-US" dirty="0"/>
              <a:t>doesn’t always work very well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09087-B1FD-8324-3E6D-D7625E4D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31" y="2034867"/>
            <a:ext cx="4670779" cy="4458008"/>
          </a:xfrm>
        </p:spPr>
        <p:txBody>
          <a:bodyPr>
            <a:normAutofit/>
          </a:bodyPr>
          <a:lstStyle/>
          <a:p>
            <a:r>
              <a:rPr lang="en-US" dirty="0"/>
              <a:t>What if you can’t create a visually meaningful overview as a starting point? </a:t>
            </a:r>
          </a:p>
          <a:p>
            <a:r>
              <a:rPr lang="en-US" dirty="0"/>
              <a:t>What if zooming to one area in your visualization doesn’t bring relevant information into focus? </a:t>
            </a:r>
          </a:p>
          <a:p>
            <a:r>
              <a:rPr lang="en-US" dirty="0"/>
              <a:t>Need another paradigm…</a:t>
            </a:r>
          </a:p>
        </p:txBody>
      </p:sp>
      <p:pic>
        <p:nvPicPr>
          <p:cNvPr id="5122" name="Picture 2" descr="Large Graph Visualization Tools and Approaches | by Sviatoslav Iguana |  Towards Data Science">
            <a:extLst>
              <a:ext uri="{FF2B5EF4-FFF2-40B4-BE49-F238E27FC236}">
                <a16:creationId xmlns:a16="http://schemas.microsoft.com/office/drawing/2014/main" id="{6A2A3373-C5E3-C8DB-73A1-D53145BA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00" y="2157819"/>
            <a:ext cx="5623374" cy="421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92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6091-CC79-129D-3A4E-FE16A376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3CBE2-83D5-9560-13A8-8199B6E2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112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Pan</a:t>
            </a:r>
          </a:p>
          <a:p>
            <a:pPr lvl="1"/>
            <a:r>
              <a:rPr lang="en-US" dirty="0"/>
              <a:t>Move around</a:t>
            </a:r>
          </a:p>
          <a:p>
            <a:r>
              <a:rPr lang="en-US" dirty="0"/>
              <a:t>Zoom</a:t>
            </a:r>
          </a:p>
          <a:p>
            <a:pPr lvl="1"/>
            <a:r>
              <a:rPr lang="en-US" dirty="0"/>
              <a:t>Enlarge and make smaller</a:t>
            </a:r>
          </a:p>
          <a:p>
            <a:r>
              <a:rPr lang="en-US" dirty="0"/>
              <a:t>Rotate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Showing a different region of the dataset</a:t>
            </a:r>
          </a:p>
          <a:p>
            <a:r>
              <a:rPr lang="en-US" dirty="0"/>
              <a:t>From a different angle</a:t>
            </a:r>
          </a:p>
          <a:p>
            <a:r>
              <a:rPr lang="en-US" dirty="0"/>
              <a:t>With different levels of detail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FEE0A5B-20D4-0CF9-5911-465922C5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913" y="17756"/>
            <a:ext cx="5983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70A8-B98C-0E3A-F935-0B79F399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Zooming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94689-AF97-01E3-A0F9-C1A539DC1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052" cy="4351338"/>
          </a:xfrm>
        </p:spPr>
        <p:txBody>
          <a:bodyPr>
            <a:normAutofit/>
          </a:bodyPr>
          <a:lstStyle/>
          <a:p>
            <a:r>
              <a:rPr lang="en-US" dirty="0"/>
              <a:t>As you zoom in, content is updated</a:t>
            </a:r>
          </a:p>
          <a:p>
            <a:pPr lvl="1"/>
            <a:r>
              <a:rPr lang="en-US" dirty="0"/>
              <a:t>Not just more details on zoomed out content</a:t>
            </a:r>
          </a:p>
          <a:p>
            <a:pPr lvl="1"/>
            <a:r>
              <a:rPr lang="en-US" dirty="0"/>
              <a:t>But different content, as you get closer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=d2xWEKtVv3s</a:t>
            </a: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C6958C2-E9FC-BC7B-7189-729A6DD8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322" y="1433688"/>
            <a:ext cx="6031336" cy="48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6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E35C-9E03-C04A-8C2B-347A1456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71AB180-0640-93BF-19E9-193F78C9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75" y="365125"/>
            <a:ext cx="8486525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7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5835-DEDF-6E44-91D1-ED376FD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through data as a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F76D5-2AC2-6D40-8D3A-4DE150E6F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Scroll through a page to tell a story</a:t>
            </a:r>
          </a:p>
          <a:p>
            <a:pPr lvl="1"/>
            <a:r>
              <a:rPr lang="en-US" dirty="0"/>
              <a:t>Progressively show more information</a:t>
            </a:r>
          </a:p>
          <a:p>
            <a:pPr lvl="1"/>
            <a:r>
              <a:rPr lang="en-US" dirty="0"/>
              <a:t>Move between states, to tell a story with the data</a:t>
            </a:r>
          </a:p>
          <a:p>
            <a:pPr lvl="1"/>
            <a:r>
              <a:rPr lang="en-US" dirty="0"/>
              <a:t>Add story telling elements to give the user more detailed information</a:t>
            </a:r>
          </a:p>
          <a:p>
            <a:r>
              <a:rPr lang="en-US" dirty="0"/>
              <a:t>Nice- has become very popular in journalism</a:t>
            </a:r>
          </a:p>
        </p:txBody>
      </p:sp>
    </p:spTree>
    <p:extLst>
      <p:ext uri="{BB962C8B-B14F-4D97-AF65-F5344CB8AC3E}">
        <p14:creationId xmlns:p14="http://schemas.microsoft.com/office/powerpoint/2010/main" val="177842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9822-84A0-8B43-82B3-19458A79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Oil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6FC0-3F03-BC46-A630-57A8CB617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31" y="6108540"/>
            <a:ext cx="10515600" cy="5842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/interactive/2015/09/30/business/</a:t>
            </a:r>
            <a:r>
              <a:rPr lang="en-US" dirty="0" err="1"/>
              <a:t>how-the-us-and-opec-drive-oil-prices.html?_r</a:t>
            </a:r>
            <a:r>
              <a:rPr lang="en-US" dirty="0"/>
              <a:t>=0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8EFF49E-90CC-554B-B2B6-369124ED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38" y="1305665"/>
            <a:ext cx="8311662" cy="46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1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24F9-26F1-D640-A9CF-48363227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002F0-C628-6446-9B85-19FA05870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1219"/>
            <a:ext cx="10515600" cy="945744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www.bloomberg.com</a:t>
            </a:r>
            <a:r>
              <a:rPr lang="en-US" dirty="0"/>
              <a:t>/graphics/2015-auto-sales/</a:t>
            </a:r>
          </a:p>
        </p:txBody>
      </p:sp>
      <p:pic>
        <p:nvPicPr>
          <p:cNvPr id="7" name="Picture 6" descr="A screen shot of a diagram&#10;&#10;Description automatically generated">
            <a:extLst>
              <a:ext uri="{FF2B5EF4-FFF2-40B4-BE49-F238E27FC236}">
                <a16:creationId xmlns:a16="http://schemas.microsoft.com/office/drawing/2014/main" id="{A2F2CA15-90EF-A7E7-DCAA-16FBCEE4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365125"/>
            <a:ext cx="75819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7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AF72-51F4-B182-BEBD-62B32BD1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+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FBE2A-F587-5240-26EA-872ED2E45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10878" cy="48534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 selects a region of interest (focus)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Or selection</a:t>
            </a:r>
          </a:p>
          <a:p>
            <a:r>
              <a:rPr lang="en-US" dirty="0"/>
              <a:t>Selection is shown in more detail, but context is maintained</a:t>
            </a:r>
          </a:p>
          <a:p>
            <a:endParaRPr lang="en-US" dirty="0"/>
          </a:p>
          <a:p>
            <a:r>
              <a:rPr lang="en-US" dirty="0"/>
              <a:t>Contrast this with:</a:t>
            </a:r>
          </a:p>
          <a:p>
            <a:pPr lvl="1"/>
            <a:r>
              <a:rPr lang="en-US" dirty="0"/>
              <a:t>Google maps, you zoom in, and you lose a sense of where you are in the global map</a:t>
            </a:r>
          </a:p>
        </p:txBody>
      </p:sp>
      <p:pic>
        <p:nvPicPr>
          <p:cNvPr id="5" name="Picture 4" descr="A graph of a graph of the same time&#10;&#10;Description automatically generated with medium confidence">
            <a:extLst>
              <a:ext uri="{FF2B5EF4-FFF2-40B4-BE49-F238E27FC236}">
                <a16:creationId xmlns:a16="http://schemas.microsoft.com/office/drawing/2014/main" id="{F32B3650-67C3-FE2E-1A0A-BCF18C35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49" y="1690688"/>
            <a:ext cx="6544025" cy="38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67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4040-F431-E4D4-41F8-B1D60867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A4EC-6484-F8E5-1841-E8968BD2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1267" cy="4351338"/>
          </a:xfrm>
        </p:spPr>
        <p:txBody>
          <a:bodyPr/>
          <a:lstStyle/>
          <a:p>
            <a:r>
              <a:rPr lang="en-US" dirty="0"/>
              <a:t>Focus item is shown in detail</a:t>
            </a:r>
          </a:p>
          <a:p>
            <a:r>
              <a:rPr lang="en-US" dirty="0"/>
              <a:t>Other items are summarized for context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84FBC6-D20F-0FA3-22E1-E92800E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28" y="238302"/>
            <a:ext cx="1966383" cy="1379589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79D293-215A-4E49-988A-2EB26DCC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11" y="343002"/>
            <a:ext cx="5946685" cy="61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FB07-C7FD-7D9D-6DE7-244675C1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Interest (DOI)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19C88-CC21-C4C9-3857-18E2A2764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162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Imagine if we tried to show a whole tree? </a:t>
            </a:r>
          </a:p>
          <a:p>
            <a:pPr lvl="1"/>
            <a:r>
              <a:rPr lang="en-US" dirty="0"/>
              <a:t>Too big</a:t>
            </a:r>
          </a:p>
          <a:p>
            <a:pPr lvl="1"/>
            <a:r>
              <a:rPr lang="en-US" dirty="0"/>
              <a:t>Too much info</a:t>
            </a:r>
          </a:p>
          <a:p>
            <a:r>
              <a:rPr lang="en-US" dirty="0"/>
              <a:t>Alternative: </a:t>
            </a:r>
          </a:p>
          <a:p>
            <a:pPr lvl="1"/>
            <a:r>
              <a:rPr lang="en-US" dirty="0"/>
              <a:t>Show parts of the tree (focus) within the whole tree (context) </a:t>
            </a:r>
          </a:p>
          <a:p>
            <a:pPr lvl="1"/>
            <a:r>
              <a:rPr lang="en-US" dirty="0"/>
              <a:t>Use a degree of interest function to decide what to show</a:t>
            </a:r>
          </a:p>
          <a:p>
            <a:r>
              <a:rPr lang="en-US" dirty="0"/>
              <a:t>DOI(x) = API(x) – D(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API: a priori interest</a:t>
            </a:r>
          </a:p>
          <a:p>
            <a:pPr lvl="1"/>
            <a:r>
              <a:rPr lang="en-US" dirty="0"/>
              <a:t>D: distance function to the current focus </a:t>
            </a:r>
          </a:p>
          <a:p>
            <a:r>
              <a:rPr lang="en-US" dirty="0"/>
              <a:t>DOI Tree</a:t>
            </a:r>
          </a:p>
          <a:p>
            <a:pPr lvl="1"/>
            <a:r>
              <a:rPr lang="en-US" dirty="0">
                <a:hlinkClick r:id="rId2"/>
              </a:rPr>
              <a:t>https://www.youtube.com/watch?v=RTQ0N4QY0yc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D4DE3D-7A8E-0B49-6F7D-D329BF27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22" y="1845288"/>
            <a:ext cx="5808133" cy="25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00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559E-19C1-B626-6959-89C80623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2156" cy="1325563"/>
          </a:xfrm>
        </p:spPr>
        <p:txBody>
          <a:bodyPr/>
          <a:lstStyle/>
          <a:p>
            <a:r>
              <a:rPr lang="en-US" dirty="0" err="1"/>
              <a:t>Focus+Context</a:t>
            </a:r>
            <a:r>
              <a:rPr lang="en-US" dirty="0"/>
              <a:t> through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9B8D-205A-44CF-9109-2D14D337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7652" cy="4351338"/>
          </a:xfrm>
        </p:spPr>
        <p:txBody>
          <a:bodyPr/>
          <a:lstStyle/>
          <a:p>
            <a:r>
              <a:rPr lang="en-US" dirty="0"/>
              <a:t>Rather than selectively collapse/expand</a:t>
            </a:r>
          </a:p>
          <a:p>
            <a:r>
              <a:rPr lang="en-US" dirty="0"/>
              <a:t>Instead show the area of interest in a expanded geometry, shrinking everything else</a:t>
            </a:r>
          </a:p>
          <a:p>
            <a:r>
              <a:rPr lang="en-US" dirty="0"/>
              <a:t>http://</a:t>
            </a:r>
            <a:r>
              <a:rPr lang="en-US" dirty="0" err="1"/>
              <a:t>advanse.lirmm.fr</a:t>
            </a:r>
            <a:r>
              <a:rPr lang="en-US" dirty="0"/>
              <a:t>/</a:t>
            </a:r>
            <a:r>
              <a:rPr lang="en-US" dirty="0" err="1"/>
              <a:t>multistream</a:t>
            </a:r>
            <a:r>
              <a:rPr lang="en-US" dirty="0"/>
              <a:t>/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D38F7D-32FB-56CB-2D57-9E48B62F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945" y="192616"/>
            <a:ext cx="3937000" cy="18669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8BD0752-7C87-4893-438A-00998184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01" y="2424288"/>
            <a:ext cx="6353743" cy="30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33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36B6-7144-3E61-BC13-018FD0EA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Focus+Context</a:t>
            </a:r>
            <a:br>
              <a:rPr lang="en-US" dirty="0"/>
            </a:br>
            <a:r>
              <a:rPr lang="en-US" dirty="0"/>
              <a:t>Fisheye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28292-BDE0-8448-EC85-E616183E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7774" cy="4351338"/>
          </a:xfrm>
        </p:spPr>
        <p:txBody>
          <a:bodyPr/>
          <a:lstStyle/>
          <a:p>
            <a:r>
              <a:rPr lang="en-US" dirty="0"/>
              <a:t>Magnify within a circular region</a:t>
            </a:r>
          </a:p>
          <a:p>
            <a:r>
              <a:rPr lang="en-US" dirty="0"/>
              <a:t>Distorts what is outside</a:t>
            </a:r>
          </a:p>
          <a:p>
            <a:r>
              <a:rPr lang="en-US" dirty="0"/>
              <a:t>Forms a ‘fish eye’</a:t>
            </a:r>
          </a:p>
          <a:p>
            <a:r>
              <a:rPr lang="en-US" dirty="0"/>
              <a:t>Can have a function compute the distortion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=P_XBL5hYiqQ</a:t>
            </a:r>
          </a:p>
        </p:txBody>
      </p:sp>
      <p:pic>
        <p:nvPicPr>
          <p:cNvPr id="5" name="Picture 4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8D302175-8CBF-3791-C709-5FB2BCFD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06" y="467072"/>
            <a:ext cx="5878006" cy="2582170"/>
          </a:xfrm>
          <a:prstGeom prst="rect">
            <a:avLst/>
          </a:prstGeo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62DA91A-1AE1-CEDB-D865-2D4B1399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13929"/>
            <a:ext cx="5878007" cy="32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C039-B004-FEEA-00D4-2DD03220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fisheyes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EEAE1-F3AF-835F-4E7D-BE52E2D90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33889" cy="4351338"/>
          </a:xfrm>
        </p:spPr>
        <p:txBody>
          <a:bodyPr/>
          <a:lstStyle/>
          <a:p>
            <a:r>
              <a:rPr lang="en-US" dirty="0"/>
              <a:t>Fisheyes in trees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=mTf7bPvdeJo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B61438-E7C3-3579-FFEE-A038484B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88" y="645037"/>
            <a:ext cx="6606986" cy="556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4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FF94-7481-9BC6-298E-A49B647E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fisheyes</a:t>
            </a: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B7265D51-3C91-13BA-65BD-28D360AE0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20" y="583142"/>
            <a:ext cx="5248504" cy="59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2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F352-355E-7783-6811-87CFF953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 principles:</a:t>
            </a:r>
            <a:br>
              <a:rPr lang="en-US" dirty="0"/>
            </a:br>
            <a:r>
              <a:rPr lang="en-US" dirty="0"/>
              <a:t>Lots of design choices, don’t fixate on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A2C5-EE54-1A50-6F82-D7CD4169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5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Even for ‘simple’ data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48426C4-4AF7-15EB-141A-F1FDA910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210" y="3625090"/>
            <a:ext cx="2644611" cy="3123077"/>
          </a:xfrm>
          <a:prstGeom prst="rect">
            <a:avLst/>
          </a:prstGeom>
        </p:spPr>
      </p:pic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B2C462B-246C-4E04-EDD1-87E50365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25" y="4449649"/>
            <a:ext cx="3552397" cy="2089393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F2555A7-8D00-3D98-A515-852564E1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45" y="4417531"/>
            <a:ext cx="4007555" cy="23442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8870ED-F812-878C-D1B5-DD266AA48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732" y="1690688"/>
            <a:ext cx="3956202" cy="1945791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B63C3236-1406-D853-C541-27386AB165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9"/>
          <a:stretch/>
        </p:blipFill>
        <p:spPr>
          <a:xfrm>
            <a:off x="938393" y="2301762"/>
            <a:ext cx="2746206" cy="1655430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0CAF5DEA-7667-B2CB-B9B6-D8EB34806F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2614"/>
          <a:stretch/>
        </p:blipFill>
        <p:spPr>
          <a:xfrm>
            <a:off x="3525080" y="2235200"/>
            <a:ext cx="2828443" cy="18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1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053D-CD01-FD03-7F93-470608E2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go wrong with distortion?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58C21F-2ABF-6088-8BAB-81BDCFD0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43" y="1996142"/>
            <a:ext cx="5135336" cy="4327718"/>
          </a:xfrm>
          <a:prstGeom prst="rect">
            <a:avLst/>
          </a:prstGeom>
        </p:spPr>
      </p:pic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BC7D8F8-C213-4F44-18AE-4B3AF583C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4062"/>
            <a:ext cx="5878007" cy="32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11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3D0D-3F3A-D15D-8FE3-C4ADDA3C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go wrong with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9BF39-61F6-96FF-97F0-0EB3E921E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Disrupts relative spatial judgements</a:t>
            </a:r>
          </a:p>
          <a:p>
            <a:r>
              <a:rPr lang="en-US" dirty="0"/>
              <a:t>Need to ensure the distortion is communicated to the user</a:t>
            </a:r>
          </a:p>
          <a:p>
            <a:r>
              <a:rPr lang="en-US" dirty="0"/>
              <a:t>Hard to target the distortion effect to a precise target</a:t>
            </a:r>
          </a:p>
          <a:p>
            <a:pPr lvl="1"/>
            <a:r>
              <a:rPr lang="en-US" dirty="0"/>
              <a:t>Lens displaces items</a:t>
            </a:r>
          </a:p>
          <a:p>
            <a:pPr lvl="1"/>
            <a:r>
              <a:rPr lang="en-US" dirty="0"/>
              <a:t>How to move to a target?</a:t>
            </a:r>
          </a:p>
          <a:p>
            <a:r>
              <a:rPr lang="en-US" dirty="0"/>
              <a:t>Mixed results when compared to separate views</a:t>
            </a:r>
          </a:p>
        </p:txBody>
      </p:sp>
    </p:spTree>
    <p:extLst>
      <p:ext uri="{BB962C8B-B14F-4D97-AF65-F5344CB8AC3E}">
        <p14:creationId xmlns:p14="http://schemas.microsoft.com/office/powerpoint/2010/main" val="655707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49F3-FAC8-679E-D168-D68FB9EF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Transmogrification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C2F9-45C9-25C4-064B-7CB239AF0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157" cy="4351338"/>
          </a:xfrm>
        </p:spPr>
        <p:txBody>
          <a:bodyPr/>
          <a:lstStyle/>
          <a:p>
            <a:r>
              <a:rPr lang="en-US" dirty="0"/>
              <a:t>Select a non-straight zone</a:t>
            </a:r>
          </a:p>
          <a:p>
            <a:r>
              <a:rPr lang="en-US" dirty="0"/>
              <a:t>Straighten it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=S1Roi2NOmx8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995F8A-E5C0-9474-EEF3-DD580C4B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54" y="135467"/>
            <a:ext cx="5871646" cy="62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32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6493-4215-694F-BC6F-451D61B5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between views/states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4B51E-BBD0-4E4F-84C4-EF885033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When the user interacts and the states of the visualization changes, you can either</a:t>
            </a:r>
          </a:p>
          <a:p>
            <a:pPr lvl="1"/>
            <a:r>
              <a:rPr lang="en-US" dirty="0"/>
              <a:t>Jump to the new state</a:t>
            </a:r>
          </a:p>
          <a:p>
            <a:pPr lvl="1"/>
            <a:r>
              <a:rPr lang="en-US" dirty="0"/>
              <a:t>Create a smooth, continuous change between states </a:t>
            </a:r>
          </a:p>
          <a:p>
            <a:r>
              <a:rPr lang="en-US" dirty="0"/>
              <a:t>Reasons to have a smooth continuous change- transition</a:t>
            </a:r>
          </a:p>
          <a:p>
            <a:pPr lvl="1"/>
            <a:r>
              <a:rPr lang="en-US" dirty="0"/>
              <a:t>Helps the user keep track of the change</a:t>
            </a:r>
          </a:p>
          <a:p>
            <a:pPr lvl="2"/>
            <a:r>
              <a:rPr lang="en-US" dirty="0"/>
              <a:t>if the graphic changes from one position to another, easier to keep track with a continuous transition</a:t>
            </a:r>
          </a:p>
          <a:p>
            <a:pPr lvl="1"/>
            <a:r>
              <a:rPr lang="en-US" dirty="0"/>
              <a:t>Helps the user build a mental model of the data</a:t>
            </a:r>
          </a:p>
          <a:p>
            <a:pPr lvl="2"/>
            <a:r>
              <a:rPr lang="en-US" dirty="0"/>
              <a:t>This interaction causes this change in the view which arises from a differences in the underlying data</a:t>
            </a:r>
          </a:p>
        </p:txBody>
      </p:sp>
    </p:spTree>
    <p:extLst>
      <p:ext uri="{BB962C8B-B14F-4D97-AF65-F5344CB8AC3E}">
        <p14:creationId xmlns:p14="http://schemas.microsoft.com/office/powerpoint/2010/main" val="278609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70C3-9DFD-7F48-9FD3-23C04873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between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38EB-2D0A-0340-B10F-CE518C08E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9051"/>
            <a:ext cx="10515600" cy="477912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vcg.github.io</a:t>
            </a:r>
            <a:r>
              <a:rPr lang="en-US" dirty="0"/>
              <a:t>/upset/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22E7763-C5D9-4F42-94E0-688AE9F0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187" y="1558575"/>
            <a:ext cx="5340203" cy="4709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3E95D-282A-484B-8826-07C0B3CC07FB}"/>
              </a:ext>
            </a:extLst>
          </p:cNvPr>
          <p:cNvSpPr txBox="1"/>
          <p:nvPr/>
        </p:nvSpPr>
        <p:spPr>
          <a:xfrm>
            <a:off x="284478" y="1859339"/>
            <a:ext cx="56839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Transitions to help support building a mental model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 interpolation between states and visualization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sense of continuity- can track the changes in the data, following interactions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 select one sorted order then another, I understand some items as changing in value</a:t>
            </a:r>
          </a:p>
        </p:txBody>
      </p:sp>
    </p:spTree>
    <p:extLst>
      <p:ext uri="{BB962C8B-B14F-4D97-AF65-F5344CB8AC3E}">
        <p14:creationId xmlns:p14="http://schemas.microsoft.com/office/powerpoint/2010/main" val="272454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647A-6774-FE4C-BD21-27A31F79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DF68-7BBA-2F48-BBED-E6A9AB381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observablehq.com</a:t>
            </a:r>
            <a:r>
              <a:rPr lang="en-US" dirty="0"/>
              <a:t>/@d3/stacked-to-grouped-bars</a:t>
            </a:r>
          </a:p>
        </p:txBody>
      </p:sp>
    </p:spTree>
    <p:extLst>
      <p:ext uri="{BB962C8B-B14F-4D97-AF65-F5344CB8AC3E}">
        <p14:creationId xmlns:p14="http://schemas.microsoft.com/office/powerpoint/2010/main" val="2487825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C2FF-FB75-7340-9899-67B351BC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transitions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000B-FCF7-1941-B57B-A0DC74F9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=vLk7mlAtEXI</a:t>
            </a:r>
          </a:p>
        </p:txBody>
      </p:sp>
    </p:spTree>
    <p:extLst>
      <p:ext uri="{BB962C8B-B14F-4D97-AF65-F5344CB8AC3E}">
        <p14:creationId xmlns:p14="http://schemas.microsoft.com/office/powerpoint/2010/main" val="537558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6FE5-77B0-5748-83C6-1FE14A76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limitations of animations?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8B466-E85F-E047-B80A-AAFB4D5FC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may it not work? </a:t>
            </a:r>
          </a:p>
        </p:txBody>
      </p:sp>
    </p:spTree>
    <p:extLst>
      <p:ext uri="{BB962C8B-B14F-4D97-AF65-F5344CB8AC3E}">
        <p14:creationId xmlns:p14="http://schemas.microsoft.com/office/powerpoint/2010/main" val="3526040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6FE5-77B0-5748-83C6-1FE14A76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limitations of animations?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8B466-E85F-E047-B80A-AAFB4D5FC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may it not work?</a:t>
            </a:r>
          </a:p>
          <a:p>
            <a:pPr lvl="1"/>
            <a:r>
              <a:rPr lang="en-US" dirty="0"/>
              <a:t>When you have lots of data points</a:t>
            </a:r>
          </a:p>
          <a:p>
            <a:pPr lvl="2"/>
            <a:r>
              <a:rPr lang="en-US" dirty="0"/>
              <a:t>Too much movement</a:t>
            </a:r>
          </a:p>
          <a:p>
            <a:pPr lvl="1"/>
            <a:r>
              <a:rPr lang="en-US" dirty="0"/>
              <a:t>If the transition isn’t linked to a meaningful change in the data </a:t>
            </a:r>
          </a:p>
          <a:p>
            <a:r>
              <a:rPr lang="en-US" dirty="0"/>
              <a:t>Tracking changes can be hard</a:t>
            </a:r>
          </a:p>
          <a:p>
            <a:pPr lvl="1"/>
            <a:r>
              <a:rPr lang="en-US" dirty="0"/>
              <a:t>Eyes beat memory</a:t>
            </a:r>
          </a:p>
        </p:txBody>
      </p:sp>
    </p:spTree>
    <p:extLst>
      <p:ext uri="{BB962C8B-B14F-4D97-AF65-F5344CB8AC3E}">
        <p14:creationId xmlns:p14="http://schemas.microsoft.com/office/powerpoint/2010/main" val="426660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2DE5-E73E-164F-AF21-5CBE9358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Brushing and selecting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91001-4544-1C41-9393-659631EF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on the visualization</a:t>
            </a:r>
          </a:p>
          <a:p>
            <a:r>
              <a:rPr lang="en-US" dirty="0"/>
              <a:t>Updates the view by filtering out some of the data</a:t>
            </a:r>
          </a:p>
          <a:p>
            <a:r>
              <a:rPr lang="en-US" dirty="0"/>
              <a:t>This is a form of ‘dynamic query’</a:t>
            </a:r>
          </a:p>
          <a:p>
            <a:pPr lvl="1"/>
            <a:r>
              <a:rPr lang="en-US" dirty="0"/>
              <a:t>Asking- if I select this item or this range, what will I see?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60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DDEF-306B-BB40-B78C-193E4250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 spectrum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668-7050-8C43-8458-70916A60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52661" cy="4351338"/>
          </a:xfrm>
        </p:spPr>
        <p:txBody>
          <a:bodyPr/>
          <a:lstStyle/>
          <a:p>
            <a:r>
              <a:rPr lang="en-US" dirty="0"/>
              <a:t>Static content</a:t>
            </a:r>
          </a:p>
          <a:p>
            <a:pPr lvl="1"/>
            <a:r>
              <a:rPr lang="en-US" dirty="0"/>
              <a:t>Infographics</a:t>
            </a:r>
          </a:p>
          <a:p>
            <a:pPr lvl="2"/>
            <a:r>
              <a:rPr lang="en-US" dirty="0"/>
              <a:t>A designer has curated data, encoded it in a fixed set of graphics and crafted a fixed narrative</a:t>
            </a:r>
          </a:p>
          <a:p>
            <a:pPr lvl="2"/>
            <a:r>
              <a:rPr lang="en-US" dirty="0"/>
              <a:t>These can be used for communication, but not exploration</a:t>
            </a:r>
          </a:p>
        </p:txBody>
      </p:sp>
      <p:pic>
        <p:nvPicPr>
          <p:cNvPr id="2050" name="Picture 2" descr="Infographic Coffee Images - Free Download on Freepik">
            <a:extLst>
              <a:ext uri="{FF2B5EF4-FFF2-40B4-BE49-F238E27FC236}">
                <a16:creationId xmlns:a16="http://schemas.microsoft.com/office/drawing/2014/main" id="{8791D18A-516F-8FB3-14C8-FE5D37828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860" y="0"/>
            <a:ext cx="561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8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7412-C424-1C48-998E-558568A6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8BDA5-6851-934D-A37A-CF9D9B877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3488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https://observablehq.com/@d3/arc-diagram</a:t>
            </a:r>
            <a:endParaRPr lang="en-US" dirty="0"/>
          </a:p>
          <a:p>
            <a:r>
              <a:rPr lang="en-US" dirty="0"/>
              <a:t>Arc diagram hard to follow</a:t>
            </a:r>
          </a:p>
          <a:p>
            <a:r>
              <a:rPr lang="en-US" dirty="0"/>
              <a:t>Add interactions based on selections</a:t>
            </a:r>
          </a:p>
          <a:p>
            <a:r>
              <a:rPr lang="en-US" dirty="0"/>
              <a:t>Allow user to filter through selection and explore</a:t>
            </a:r>
          </a:p>
        </p:txBody>
      </p:sp>
      <p:pic>
        <p:nvPicPr>
          <p:cNvPr id="5" name="Picture 4" descr="A picture containing text, invertebrate&#10;&#10;Description automatically generated">
            <a:extLst>
              <a:ext uri="{FF2B5EF4-FFF2-40B4-BE49-F238E27FC236}">
                <a16:creationId xmlns:a16="http://schemas.microsoft.com/office/drawing/2014/main" id="{41B7721E-7225-D044-AE10-5C037235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21" y="0"/>
            <a:ext cx="3674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7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0F56-EABE-D04E-A549-6D6CB1A8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BE57-4AD5-414D-99AF-348384EB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https://bl.ocks.org/jasondavies/1341281</a:t>
            </a:r>
            <a:endParaRPr lang="en-US" dirty="0"/>
          </a:p>
          <a:p>
            <a:r>
              <a:rPr lang="en-US" dirty="0" err="1"/>
              <a:t>Brushable</a:t>
            </a:r>
            <a:r>
              <a:rPr lang="en-US" dirty="0"/>
              <a:t> parallel coordinate plots</a:t>
            </a:r>
          </a:p>
        </p:txBody>
      </p:sp>
      <p:pic>
        <p:nvPicPr>
          <p:cNvPr id="5" name="Picture 4" descr="A picture containing text, outdoor object, pylon&#10;&#10;Description automatically generated">
            <a:extLst>
              <a:ext uri="{FF2B5EF4-FFF2-40B4-BE49-F238E27FC236}">
                <a16:creationId xmlns:a16="http://schemas.microsoft.com/office/drawing/2014/main" id="{A5E51F74-CD2A-4542-BD4C-8D788C7E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950477"/>
            <a:ext cx="6893169" cy="38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39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CC41-034F-4147-A969-FBAA3A08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Brushing and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F58B8-2ADE-2D40-BAEC-468C8DDA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have 2+ views of data</a:t>
            </a:r>
          </a:p>
          <a:p>
            <a:pPr lvl="1"/>
            <a:r>
              <a:rPr lang="en-US" dirty="0"/>
              <a:t>One is a timeline</a:t>
            </a:r>
          </a:p>
          <a:p>
            <a:pPr lvl="1"/>
            <a:r>
              <a:rPr lang="en-US" dirty="0"/>
              <a:t>One is a map</a:t>
            </a:r>
          </a:p>
          <a:p>
            <a:pPr lvl="1"/>
            <a:r>
              <a:rPr lang="en-US" dirty="0"/>
              <a:t>The others are bar charts or word cloud showing different aspects of the data. </a:t>
            </a:r>
          </a:p>
          <a:p>
            <a:r>
              <a:rPr lang="en-US" dirty="0"/>
              <a:t>Let’s say these views are in separate classes</a:t>
            </a:r>
          </a:p>
          <a:p>
            <a:r>
              <a:rPr lang="en-US" dirty="0"/>
              <a:t>You want to create an interaction where you select a timeframe within the timeline visualization</a:t>
            </a:r>
          </a:p>
          <a:p>
            <a:pPr lvl="1"/>
            <a:r>
              <a:rPr lang="en-US" dirty="0"/>
              <a:t>For instance, suppose you are interested in 1900-1950 datapoints only</a:t>
            </a:r>
          </a:p>
          <a:p>
            <a:pPr lvl="1"/>
            <a:r>
              <a:rPr lang="en-US" dirty="0"/>
              <a:t>All the other charts should update to show the selection</a:t>
            </a:r>
          </a:p>
          <a:p>
            <a:pPr lvl="2"/>
            <a:r>
              <a:rPr lang="en-US" dirty="0"/>
              <a:t>Let’s say they do this by filtering out all the other data, and only showing the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94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ADDF-6464-334F-A058-AD49CB51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5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EBE61-32CF-BC45-A504-CE577E36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56" y="1369772"/>
            <a:ext cx="10515600" cy="1325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codesandbox.io</a:t>
            </a:r>
            <a:r>
              <a:rPr lang="en-US" dirty="0"/>
              <a:t>/s/wandering-brook-oqy4ih?file=/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focusContextVis.js</a:t>
            </a:r>
            <a:endParaRPr lang="en-US" dirty="0"/>
          </a:p>
          <a:p>
            <a:r>
              <a:rPr lang="en-US" dirty="0"/>
              <a:t>Caveat- these charts are in one div together…</a:t>
            </a:r>
          </a:p>
          <a:p>
            <a:r>
              <a:rPr lang="en-US" dirty="0"/>
              <a:t>But we can apply multi-view coordination principles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brushing and linking" descr="brushing and linking">
            <a:hlinkClick r:id="" action="ppaction://media"/>
            <a:extLst>
              <a:ext uri="{FF2B5EF4-FFF2-40B4-BE49-F238E27FC236}">
                <a16:creationId xmlns:a16="http://schemas.microsoft.com/office/drawing/2014/main" id="{7A0FC2D7-EA71-E847-80D2-BAA47A1EC4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8431" y="2659920"/>
            <a:ext cx="6317273" cy="409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7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8122-68A9-FD49-BC73-858B0FA5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5822-E789-A741-BA68-00A48CD41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952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https://www.youtube.com/watch?v=Y2tGl2r8v6U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DE06467-637D-6140-86E0-4684586B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909" y="1947861"/>
            <a:ext cx="7513318" cy="38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1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2253-21A4-7F04-3B7A-E5AC43AF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6B58-3F75-22D5-EBCC-FA08B48ED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car navigation</a:t>
            </a:r>
          </a:p>
          <a:p>
            <a:pPr lvl="1"/>
            <a:r>
              <a:rPr lang="en-US" dirty="0"/>
              <a:t>Direct manipulation</a:t>
            </a:r>
          </a:p>
          <a:p>
            <a:pPr lvl="2"/>
            <a:r>
              <a:rPr lang="en-US" dirty="0"/>
              <a:t>You can see the scene you are navigating through via the window</a:t>
            </a:r>
          </a:p>
          <a:p>
            <a:pPr lvl="2"/>
            <a:r>
              <a:rPr lang="en-US" dirty="0"/>
              <a:t>When you want to turn left, you turn the steering wheel to the left</a:t>
            </a:r>
          </a:p>
          <a:p>
            <a:pPr lvl="2"/>
            <a:r>
              <a:rPr lang="en-US" dirty="0"/>
              <a:t>Your position in the world changes immediately (feedback), and through the window you see the response to your left turn action</a:t>
            </a:r>
          </a:p>
          <a:p>
            <a:pPr lvl="1"/>
            <a:r>
              <a:rPr lang="en-US" dirty="0"/>
              <a:t>Indirect manipulation</a:t>
            </a:r>
          </a:p>
          <a:p>
            <a:pPr lvl="2"/>
            <a:r>
              <a:rPr lang="en-US" dirty="0"/>
              <a:t>You input a degree of turning angle into a form box</a:t>
            </a:r>
          </a:p>
          <a:p>
            <a:pPr lvl="2"/>
            <a:r>
              <a:rPr lang="en-US" dirty="0"/>
              <a:t>You input a direction left or right using a checkbox</a:t>
            </a:r>
          </a:p>
          <a:p>
            <a:pPr lvl="2"/>
            <a:r>
              <a:rPr lang="en-US" dirty="0"/>
              <a:t>You hit a button labeled ‘turn’</a:t>
            </a:r>
          </a:p>
          <a:p>
            <a:pPr lvl="1"/>
            <a:r>
              <a:rPr lang="en-US" dirty="0"/>
              <a:t>Which would you rather do?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10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6977-FFD8-F682-6737-347B14F4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4345-2CE9-1B30-8A0F-66CB3BA17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of direct manipulation</a:t>
            </a:r>
          </a:p>
          <a:p>
            <a:pPr lvl="1"/>
            <a:r>
              <a:rPr lang="en-US" dirty="0"/>
              <a:t>Continuous representation of the object of interest</a:t>
            </a:r>
          </a:p>
          <a:p>
            <a:pPr lvl="1"/>
            <a:r>
              <a:rPr lang="en-US" dirty="0"/>
              <a:t>Physical actions instead of syntax</a:t>
            </a:r>
          </a:p>
          <a:p>
            <a:pPr lvl="1"/>
            <a:r>
              <a:rPr lang="en-US" dirty="0"/>
              <a:t>Continuous feedback and reversible, incremental actions</a:t>
            </a:r>
          </a:p>
          <a:p>
            <a:pPr lvl="1"/>
            <a:r>
              <a:rPr lang="en-US" dirty="0"/>
              <a:t>Rapid learning</a:t>
            </a:r>
          </a:p>
        </p:txBody>
      </p:sp>
    </p:spTree>
    <p:extLst>
      <p:ext uri="{BB962C8B-B14F-4D97-AF65-F5344CB8AC3E}">
        <p14:creationId xmlns:p14="http://schemas.microsoft.com/office/powerpoint/2010/main" val="297277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D8BA-3841-B8A9-36BA-067E98D0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and drop UI’s- direct manipulation?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3C9CFA-04A6-E77C-B90F-4984D2B0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3664A-6AF0-CFFB-D1C0-49CE8B47E06A}"/>
              </a:ext>
            </a:extLst>
          </p:cNvPr>
          <p:cNvSpPr txBox="1"/>
          <p:nvPr/>
        </p:nvSpPr>
        <p:spPr>
          <a:xfrm>
            <a:off x="-110038" y="5167312"/>
            <a:ext cx="6246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Is this direct manipulation?  Let’s look at the 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representation of the object of interest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 actions instead of 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feedback and reversible, incremental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Rapid learning</a:t>
            </a:r>
          </a:p>
        </p:txBody>
      </p:sp>
    </p:spTree>
    <p:extLst>
      <p:ext uri="{BB962C8B-B14F-4D97-AF65-F5344CB8AC3E}">
        <p14:creationId xmlns:p14="http://schemas.microsoft.com/office/powerpoint/2010/main" val="951919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D8BA-3841-B8A9-36BA-067E98D0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3664A-6AF0-CFFB-D1C0-49CE8B47E06A}"/>
              </a:ext>
            </a:extLst>
          </p:cNvPr>
          <p:cNvSpPr txBox="1"/>
          <p:nvPr/>
        </p:nvSpPr>
        <p:spPr>
          <a:xfrm>
            <a:off x="-110038" y="5167312"/>
            <a:ext cx="6246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Is this direct manipulation?  Let’s look at the 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representation of the object of interest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 actions instead of 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feedback and reversible, incremental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Rapid learning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503597-2EC7-DDA9-0559-92077CBB8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373052"/>
            <a:ext cx="8464832" cy="14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7A706-B41D-53BA-84C2-5CD2A5B4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294391"/>
            <a:ext cx="6400799" cy="36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0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307B-CCAB-EBF0-8FE8-BF3E6344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 in UI design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4E1325-B904-4119-7141-0CDF17A1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91" y="2174875"/>
            <a:ext cx="86106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006EA-9BBA-33A0-95FF-5E2F86DE0096}"/>
              </a:ext>
            </a:extLst>
          </p:cNvPr>
          <p:cNvSpPr txBox="1"/>
          <p:nvPr/>
        </p:nvSpPr>
        <p:spPr>
          <a:xfrm>
            <a:off x="4787661" y="1690688"/>
            <a:ext cx="360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Pinch touch gesture, image zooms in</a:t>
            </a:r>
          </a:p>
        </p:txBody>
      </p:sp>
    </p:spTree>
    <p:extLst>
      <p:ext uri="{BB962C8B-B14F-4D97-AF65-F5344CB8AC3E}">
        <p14:creationId xmlns:p14="http://schemas.microsoft.com/office/powerpoint/2010/main" val="91226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DDEF-306B-BB40-B78C-193E4250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 spectrum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F668-7050-8C43-8458-70916A60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30" y="1878891"/>
            <a:ext cx="4674833" cy="4351338"/>
          </a:xfrm>
        </p:spPr>
        <p:txBody>
          <a:bodyPr/>
          <a:lstStyle/>
          <a:p>
            <a:r>
              <a:rPr lang="en-US" dirty="0"/>
              <a:t>Static content</a:t>
            </a:r>
          </a:p>
          <a:p>
            <a:pPr lvl="1"/>
            <a:r>
              <a:rPr lang="en-US" dirty="0"/>
              <a:t>Infographics</a:t>
            </a:r>
          </a:p>
          <a:p>
            <a:r>
              <a:rPr lang="en-US" dirty="0"/>
              <a:t>Dynamic content</a:t>
            </a:r>
          </a:p>
          <a:p>
            <a:pPr lvl="1"/>
            <a:r>
              <a:rPr lang="en-US" dirty="0"/>
              <a:t>Animated content</a:t>
            </a:r>
          </a:p>
          <a:p>
            <a:pPr lvl="2"/>
            <a:r>
              <a:rPr lang="en-US" dirty="0" err="1"/>
              <a:t>Autoplay</a:t>
            </a:r>
            <a:r>
              <a:rPr lang="en-US" dirty="0"/>
              <a:t>, user not in control</a:t>
            </a:r>
          </a:p>
          <a:p>
            <a:pPr lvl="1"/>
            <a:r>
              <a:rPr lang="en-US" dirty="0"/>
              <a:t>Interactive content</a:t>
            </a:r>
          </a:p>
          <a:p>
            <a:pPr lvl="2"/>
            <a:r>
              <a:rPr lang="en-US" dirty="0"/>
              <a:t>Changes are the result of user actions</a:t>
            </a:r>
          </a:p>
        </p:txBody>
      </p:sp>
      <p:pic>
        <p:nvPicPr>
          <p:cNvPr id="4" name="animCells">
            <a:hlinkClick r:id="" action="ppaction://media"/>
            <a:extLst>
              <a:ext uri="{FF2B5EF4-FFF2-40B4-BE49-F238E27FC236}">
                <a16:creationId xmlns:a16="http://schemas.microsoft.com/office/drawing/2014/main" id="{163A68A3-CA06-8015-A828-BEBBC8DF63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2491" y="1419855"/>
            <a:ext cx="6820884" cy="38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3005-E41A-FCA6-8DC9-6DBAA8D1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 of direct manipulation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CA9E5-2EF5-1667-18F2-F7DE16482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drag and drop vs command line (</a:t>
            </a:r>
            <a:r>
              <a:rPr lang="en-US" i="1" dirty="0"/>
              <a:t>mv file1.txt folder/.</a:t>
            </a:r>
            <a:r>
              <a:rPr lang="en-US" dirty="0"/>
              <a:t>) file manipulation</a:t>
            </a:r>
          </a:p>
          <a:p>
            <a:r>
              <a:rPr lang="en-US" dirty="0"/>
              <a:t>What are some reasons drag and drop may be more usable?</a:t>
            </a:r>
          </a:p>
        </p:txBody>
      </p:sp>
    </p:spTree>
    <p:extLst>
      <p:ext uri="{BB962C8B-B14F-4D97-AF65-F5344CB8AC3E}">
        <p14:creationId xmlns:p14="http://schemas.microsoft.com/office/powerpoint/2010/main" val="1250238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6977-FFD8-F682-6737-347B14F4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4345-2CE9-1B30-8A0F-66CB3BA17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of direct manipulation</a:t>
            </a:r>
          </a:p>
          <a:p>
            <a:pPr lvl="1"/>
            <a:r>
              <a:rPr lang="en-US" dirty="0"/>
              <a:t>Continuous representation of the object of interest</a:t>
            </a:r>
          </a:p>
          <a:p>
            <a:pPr lvl="2"/>
            <a:r>
              <a:rPr lang="en-US" dirty="0"/>
              <a:t>Gives you immediate visual feedback</a:t>
            </a:r>
          </a:p>
          <a:p>
            <a:pPr lvl="1"/>
            <a:r>
              <a:rPr lang="en-US" dirty="0"/>
              <a:t>Physical actions instead of syntax</a:t>
            </a:r>
          </a:p>
          <a:p>
            <a:pPr lvl="2"/>
            <a:r>
              <a:rPr lang="en-US" dirty="0"/>
              <a:t>Recognition vs recall- don’t have to remember a command</a:t>
            </a:r>
          </a:p>
          <a:p>
            <a:pPr lvl="1"/>
            <a:r>
              <a:rPr lang="en-US" dirty="0"/>
              <a:t>Continuous feedback and reversible, incremental actions</a:t>
            </a:r>
          </a:p>
          <a:p>
            <a:pPr lvl="2"/>
            <a:r>
              <a:rPr lang="en-US" dirty="0"/>
              <a:t>Error recovery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5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2A07-6A3F-5544-8DFD-C8971AA4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6A16-BB8E-984B-BF58-A80484CF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37" y="1790455"/>
            <a:ext cx="530400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Interact directly with the visualization</a:t>
            </a:r>
          </a:p>
          <a:p>
            <a:pPr lvl="1"/>
            <a:r>
              <a:rPr lang="en-US" dirty="0"/>
              <a:t>Vs indirectly through a UI</a:t>
            </a:r>
          </a:p>
          <a:p>
            <a:r>
              <a:rPr lang="en-US" dirty="0"/>
              <a:t>Actions that are continuous and directly move, resize elements on the screen</a:t>
            </a:r>
          </a:p>
          <a:p>
            <a:r>
              <a:rPr lang="en-US" dirty="0"/>
              <a:t>Your actions result in continuous feedback and updates</a:t>
            </a:r>
          </a:p>
          <a:p>
            <a:r>
              <a:rPr lang="en-US" dirty="0"/>
              <a:t>Compare to using a typing query, selecting from UI options or a moving slider</a:t>
            </a:r>
          </a:p>
          <a:p>
            <a:pPr lvl="1"/>
            <a:r>
              <a:rPr lang="en-US" dirty="0"/>
              <a:t>Why is direct interaction better?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https://observablehq.com/@d3/brushable-scatterplot-matrix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AB5B1A9-C896-384D-99C1-D51CC678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746" y="1514662"/>
            <a:ext cx="5852645" cy="382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1047-EFA1-1072-26A6-3C9EDD33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design, re-design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732F4-5A28-8872-F88A-167C98653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71123"/>
          </a:xfrm>
        </p:spPr>
        <p:txBody>
          <a:bodyPr/>
          <a:lstStyle/>
          <a:p>
            <a:r>
              <a:rPr lang="en-US" dirty="0"/>
              <a:t>We are going to re-design this visualization</a:t>
            </a:r>
          </a:p>
          <a:p>
            <a:r>
              <a:rPr lang="en-US" dirty="0"/>
              <a:t>First let’s watch it, and discuss some of the drawbacks of the early approach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=5X8XY9430fM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208CACE-A2CB-06C9-8606-C86F62DD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54" y="3931685"/>
            <a:ext cx="3703669" cy="27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01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7BBE-D0BB-A951-BF6A-31E8F951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disadvantages of the “query interface”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D1CC-9DE9-07FA-1AEA-A09EAF85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6286" cy="486863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https://www.youtube.com/watch?v=5X8XY9430fM</a:t>
            </a:r>
            <a:endParaRPr lang="en-US" dirty="0"/>
          </a:p>
          <a:p>
            <a:r>
              <a:rPr lang="en-US" dirty="0"/>
              <a:t>Like amazon and other interfaces</a:t>
            </a:r>
          </a:p>
          <a:p>
            <a:pPr lvl="1"/>
            <a:r>
              <a:rPr lang="en-US" dirty="0"/>
              <a:t>You have a GUI with buttons that allow you to input your </a:t>
            </a:r>
            <a:r>
              <a:rPr lang="en-US" dirty="0" err="1"/>
              <a:t>preferencs</a:t>
            </a:r>
            <a:endParaRPr lang="en-US" dirty="0"/>
          </a:p>
          <a:p>
            <a:r>
              <a:rPr lang="en-US" dirty="0"/>
              <a:t>What are some disadvantages? 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9134CA6-33A8-C61A-C539-CD5D776E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4904"/>
            <a:ext cx="5670123" cy="422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1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7BBE-D0BB-A951-BF6A-31E8F951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disadvantages of the “query interface”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D1CC-9DE9-07FA-1AEA-A09EAF85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6286" cy="486863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https://www.youtube.com/watch?v=5X8XY9430fM</a:t>
            </a:r>
            <a:endParaRPr lang="en-US" dirty="0"/>
          </a:p>
          <a:p>
            <a:r>
              <a:rPr lang="en-US" dirty="0"/>
              <a:t>Like amazon and other interfaces</a:t>
            </a:r>
          </a:p>
          <a:p>
            <a:pPr lvl="1"/>
            <a:r>
              <a:rPr lang="en-US" dirty="0"/>
              <a:t>You have a GUI with buttons that allow you to input your </a:t>
            </a:r>
            <a:r>
              <a:rPr lang="en-US" dirty="0" err="1"/>
              <a:t>preferencs</a:t>
            </a:r>
            <a:endParaRPr lang="en-US" dirty="0"/>
          </a:p>
          <a:p>
            <a:r>
              <a:rPr lang="en-US" dirty="0"/>
              <a:t>What are some disadvantages?</a:t>
            </a:r>
          </a:p>
          <a:p>
            <a:pPr lvl="1"/>
            <a:r>
              <a:rPr lang="en-US" dirty="0"/>
              <a:t>Can’t see how many elements are within the selections</a:t>
            </a:r>
          </a:p>
          <a:p>
            <a:pPr lvl="1"/>
            <a:r>
              <a:rPr lang="en-US" dirty="0"/>
              <a:t>Indirect manipulation (selecting the addresses) vs direct manipulation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9134CA6-33A8-C61A-C539-CD5D776E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4904"/>
            <a:ext cx="5670123" cy="422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1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A61B-2AA8-6EFB-7E13-2B1CA4D5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7188"/>
            <a:ext cx="10515600" cy="1325563"/>
          </a:xfrm>
        </p:spPr>
        <p:txBody>
          <a:bodyPr/>
          <a:lstStyle/>
          <a:p>
            <a:r>
              <a:rPr lang="en-US" dirty="0"/>
              <a:t>Re-design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C6D79-0524-1672-9766-A9B6ACFDE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2751"/>
            <a:ext cx="10892883" cy="53637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Your data is current houses for sale in the Cincinnati metro area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Numbers of bedrooms </a:t>
            </a:r>
          </a:p>
          <a:p>
            <a:pPr lvl="1"/>
            <a:r>
              <a:rPr lang="en-US" dirty="0"/>
              <a:t>Number of bathrooms</a:t>
            </a:r>
          </a:p>
          <a:p>
            <a:pPr lvl="1"/>
            <a:r>
              <a:rPr lang="en-US" dirty="0"/>
              <a:t>Square footage</a:t>
            </a:r>
          </a:p>
          <a:p>
            <a:pPr lvl="1"/>
            <a:r>
              <a:rPr lang="en-US" dirty="0"/>
              <a:t>GPS locations</a:t>
            </a:r>
          </a:p>
          <a:p>
            <a:pPr lvl="1"/>
            <a:r>
              <a:rPr lang="en-US" dirty="0"/>
              <a:t>Has/Does not have a</a:t>
            </a:r>
          </a:p>
          <a:p>
            <a:pPr lvl="2"/>
            <a:r>
              <a:rPr lang="en-US" dirty="0"/>
              <a:t>Garage</a:t>
            </a:r>
          </a:p>
          <a:p>
            <a:pPr lvl="2"/>
            <a:r>
              <a:rPr lang="en-US" dirty="0"/>
              <a:t>Pool</a:t>
            </a:r>
          </a:p>
          <a:p>
            <a:pPr lvl="2"/>
            <a:r>
              <a:rPr lang="en-US" dirty="0"/>
              <a:t>Basement</a:t>
            </a:r>
          </a:p>
          <a:p>
            <a:r>
              <a:rPr lang="en-US" dirty="0"/>
              <a:t>Tasks: </a:t>
            </a:r>
          </a:p>
          <a:p>
            <a:pPr lvl="1"/>
            <a:r>
              <a:rPr lang="en-US" dirty="0"/>
              <a:t>Users specify which areas they are interested in – such as distance to workplaces</a:t>
            </a:r>
          </a:p>
          <a:p>
            <a:pPr lvl="1"/>
            <a:r>
              <a:rPr lang="en-US" dirty="0"/>
              <a:t>Users select their criteria for houses (price under $300,000, with 3 or more bedrooms)</a:t>
            </a:r>
          </a:p>
          <a:p>
            <a:pPr lvl="1"/>
            <a:r>
              <a:rPr lang="en-US" dirty="0"/>
              <a:t>Users see which houses fit the criteria, can get details on demand </a:t>
            </a:r>
          </a:p>
          <a:p>
            <a:r>
              <a:rPr lang="en-US" dirty="0"/>
              <a:t>Sketch designs for your new visualization.  Consider:</a:t>
            </a:r>
          </a:p>
          <a:p>
            <a:pPr lvl="1"/>
            <a:r>
              <a:rPr lang="en-US" dirty="0"/>
              <a:t>Multiple linked views</a:t>
            </a:r>
          </a:p>
          <a:p>
            <a:pPr lvl="1"/>
            <a:r>
              <a:rPr lang="en-US" dirty="0"/>
              <a:t>Direct manipulation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7029CCD-C289-DB3D-E751-7A6A6E72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280" y="1798690"/>
            <a:ext cx="3352799" cy="25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9180-1C75-894E-A14D-8B6F5AF1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D88E-DAD7-A742-90FA-36BDB1052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8301"/>
          </a:xfrm>
        </p:spPr>
        <p:txBody>
          <a:bodyPr/>
          <a:lstStyle/>
          <a:p>
            <a:r>
              <a:rPr lang="en-US" dirty="0"/>
              <a:t>Data is too big/complex to fit in one view</a:t>
            </a:r>
          </a:p>
          <a:p>
            <a:r>
              <a:rPr lang="en-US" dirty="0"/>
              <a:t>More than one way to show it</a:t>
            </a:r>
          </a:p>
          <a:p>
            <a:r>
              <a:rPr lang="en-US" dirty="0">
                <a:hlinkClick r:id="rId2"/>
              </a:rPr>
              <a:t>https://archive.nytimes.com/www.nytimes.com/interactive/2013/05/25/sunday-review/corporate-taxes.html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BE24FF-9773-8844-81CA-A9501079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3926"/>
            <a:ext cx="12192000" cy="27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9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3DD6-05EE-B94C-A1F9-2FB8F8B3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interact with visualizations?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59AB-AAFF-0040-963E-BC9E6C0E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0778" cy="43832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Interaction amplifies cognition</a:t>
            </a:r>
          </a:p>
          <a:p>
            <a:r>
              <a:rPr lang="en-US" dirty="0"/>
              <a:t>We understanding things better when we can touch them, manipulate them, observe cause and effect</a:t>
            </a:r>
          </a:p>
          <a:p>
            <a:r>
              <a:rPr lang="en-US" dirty="0"/>
              <a:t>Just like how children learn</a:t>
            </a:r>
          </a:p>
          <a:p>
            <a:endParaRPr lang="en-US" dirty="0"/>
          </a:p>
          <a:p>
            <a:r>
              <a:rPr lang="en-US" dirty="0"/>
              <a:t>Image you are crafting a little universe, making the laws, and you want your user to learn about the data based on their actions</a:t>
            </a:r>
          </a:p>
        </p:txBody>
      </p:sp>
      <p:pic>
        <p:nvPicPr>
          <p:cNvPr id="1026" name="Picture 2" descr="How to deepen your toddler's understanding of cause and effect | Lovevery">
            <a:extLst>
              <a:ext uri="{FF2B5EF4-FFF2-40B4-BE49-F238E27FC236}">
                <a16:creationId xmlns:a16="http://schemas.microsoft.com/office/drawing/2014/main" id="{F9C78020-91CE-C91B-309C-591936B89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94" y="2365900"/>
            <a:ext cx="5040779" cy="298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9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0B0A-239C-836D-16E2-78851831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interact with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F9466-35CF-D0A6-5C5C-0B6C6AB3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Manipulation allows us to understand the data</a:t>
            </a:r>
          </a:p>
          <a:p>
            <a:pPr lvl="1"/>
            <a:r>
              <a:rPr lang="en-US" dirty="0"/>
              <a:t>See cause and effect </a:t>
            </a:r>
          </a:p>
          <a:p>
            <a:pPr lvl="2"/>
            <a:r>
              <a:rPr lang="en-US" dirty="0"/>
              <a:t>when I make this change, the visualization updates to show the effect</a:t>
            </a:r>
          </a:p>
          <a:p>
            <a:pPr lvl="2"/>
            <a:r>
              <a:rPr lang="en-US" dirty="0"/>
              <a:t>Example:</a:t>
            </a:r>
          </a:p>
          <a:p>
            <a:pPr lvl="1"/>
            <a:r>
              <a:rPr lang="en-US" dirty="0"/>
              <a:t>Pose and test hypotheses </a:t>
            </a:r>
          </a:p>
          <a:p>
            <a:pPr lvl="2"/>
            <a:r>
              <a:rPr lang="en-US" dirty="0"/>
              <a:t>I wonder if this idea is true, let me ask by manipulating the view </a:t>
            </a:r>
          </a:p>
          <a:p>
            <a:r>
              <a:rPr lang="en-US" dirty="0"/>
              <a:t>Example: https://</a:t>
            </a:r>
            <a:r>
              <a:rPr lang="en-US" dirty="0" err="1"/>
              <a:t>www.nytimes.com</a:t>
            </a:r>
            <a:r>
              <a:rPr lang="en-US" dirty="0"/>
              <a:t>/interactive/2018/09/19/upshot/</a:t>
            </a:r>
            <a:r>
              <a:rPr lang="en-US" dirty="0" err="1"/>
              <a:t>facebook</a:t>
            </a:r>
            <a:r>
              <a:rPr lang="en-US" dirty="0"/>
              <a:t>-county-</a:t>
            </a:r>
            <a:r>
              <a:rPr lang="en-US" dirty="0" err="1"/>
              <a:t>friendships.html</a:t>
            </a:r>
            <a:endParaRPr lang="en-US" dirty="0"/>
          </a:p>
          <a:p>
            <a:pPr lvl="1"/>
            <a:r>
              <a:rPr lang="en-US" dirty="0"/>
              <a:t>As I move my mouse across states from the coast to the middle of the country, the view updates.  I connect my actions to the differences in the data. </a:t>
            </a:r>
          </a:p>
          <a:p>
            <a:pPr lvl="1"/>
            <a:r>
              <a:rPr lang="en-US" dirty="0"/>
              <a:t>Are counties in Ohio more connected to counties across the country than Indiana? 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16FE76E-4F2F-6A08-352D-7A18B25A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156" y="231413"/>
            <a:ext cx="3896144" cy="21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3DD6-05EE-B94C-A1F9-2FB8F8B3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interact with visualizations?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59AB-AAFF-0040-963E-BC9E6C0E1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0778" cy="43832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Image you are crafting a little universe, making the laws, and you want your user to learn about the data based on their actions</a:t>
            </a:r>
          </a:p>
        </p:txBody>
      </p:sp>
      <p:pic>
        <p:nvPicPr>
          <p:cNvPr id="3074" name="Picture 2" descr="Phenomenal Cosmic Power - Aladdin GIF - Power Aladdin Disney ...">
            <a:extLst>
              <a:ext uri="{FF2B5EF4-FFF2-40B4-BE49-F238E27FC236}">
                <a16:creationId xmlns:a16="http://schemas.microsoft.com/office/drawing/2014/main" id="{6D4EFB42-A1CA-983E-B12B-3E05AD30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81" y="2366257"/>
            <a:ext cx="63246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016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12812</TotalTime>
  <Words>2138</Words>
  <Application>Microsoft Macintosh PowerPoint</Application>
  <PresentationFormat>Widescreen</PresentationFormat>
  <Paragraphs>311</Paragraphs>
  <Slides>56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Monday Feb 17th</vt:lpstr>
      <vt:lpstr>Questions? </vt:lpstr>
      <vt:lpstr>Visual design principles: Lots of design choices, don’t fixate on one</vt:lpstr>
      <vt:lpstr>Interactivity spectrum </vt:lpstr>
      <vt:lpstr>Interactivity spectrum </vt:lpstr>
      <vt:lpstr>Why interact?</vt:lpstr>
      <vt:lpstr>Why interact with visualizations?</vt:lpstr>
      <vt:lpstr>Why interact with visualizations</vt:lpstr>
      <vt:lpstr>Why interact with visualizations?</vt:lpstr>
      <vt:lpstr>Why interact with visualization</vt:lpstr>
      <vt:lpstr>Types of Interaction</vt:lpstr>
      <vt:lpstr>“The Mantra” The visual information seeking mantra</vt:lpstr>
      <vt:lpstr>Mantra example</vt:lpstr>
      <vt:lpstr>Applies to non-maps </vt:lpstr>
      <vt:lpstr>Early example of this</vt:lpstr>
      <vt:lpstr>Why “The Mantra”</vt:lpstr>
      <vt:lpstr>Visual Information Seeking Mantra  doesn’t always work very well </vt:lpstr>
      <vt:lpstr>Navigation</vt:lpstr>
      <vt:lpstr>Semantic Zooming</vt:lpstr>
      <vt:lpstr>Navigate through data as a story</vt:lpstr>
      <vt:lpstr>Example: Oil prices</vt:lpstr>
      <vt:lpstr>Second example</vt:lpstr>
      <vt:lpstr>Focus + Context</vt:lpstr>
      <vt:lpstr>Elision</vt:lpstr>
      <vt:lpstr>Degree of Interest (DOI)</vt:lpstr>
      <vt:lpstr>Focus+Context through Distortion</vt:lpstr>
      <vt:lpstr>Focus+Context Fisheye</vt:lpstr>
      <vt:lpstr>More fisheyes</vt:lpstr>
      <vt:lpstr>More fisheyes</vt:lpstr>
      <vt:lpstr>What could go wrong with distortion?</vt:lpstr>
      <vt:lpstr>What could go wrong with distortion</vt:lpstr>
      <vt:lpstr>Transmogrification</vt:lpstr>
      <vt:lpstr>Transitions between views/states</vt:lpstr>
      <vt:lpstr>Transitions between states</vt:lpstr>
      <vt:lpstr>PowerPoint Presentation</vt:lpstr>
      <vt:lpstr>Are transitions useful?</vt:lpstr>
      <vt:lpstr>What are the limitations of animations?</vt:lpstr>
      <vt:lpstr>What are the limitations of animations?</vt:lpstr>
      <vt:lpstr>Brushing and selecting</vt:lpstr>
      <vt:lpstr>Selecting</vt:lpstr>
      <vt:lpstr>Selecting</vt:lpstr>
      <vt:lpstr>Brushing and linking</vt:lpstr>
      <vt:lpstr>Example</vt:lpstr>
      <vt:lpstr>Interactive lens</vt:lpstr>
      <vt:lpstr>Direct manipulation</vt:lpstr>
      <vt:lpstr>Direct manipulation</vt:lpstr>
      <vt:lpstr>Drag and drop UI’s- direct manipulation? </vt:lpstr>
      <vt:lpstr>Direct manipulation?</vt:lpstr>
      <vt:lpstr>Direct manipulation in UI design </vt:lpstr>
      <vt:lpstr>What are the benefits of direct manipulation </vt:lpstr>
      <vt:lpstr>Direct manipulation benefits</vt:lpstr>
      <vt:lpstr>Direct manipulation</vt:lpstr>
      <vt:lpstr>Interaction design, re-design activity</vt:lpstr>
      <vt:lpstr>What are some disadvantages of the “query interface” </vt:lpstr>
      <vt:lpstr>What are some disadvantages of the “query interface” </vt:lpstr>
      <vt:lpstr>Re-design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(aurisajm)</dc:creator>
  <cp:lastModifiedBy>Jillian Aurisano</cp:lastModifiedBy>
  <cp:revision>7</cp:revision>
  <dcterms:created xsi:type="dcterms:W3CDTF">2024-02-19T17:21:26Z</dcterms:created>
  <dcterms:modified xsi:type="dcterms:W3CDTF">2025-02-25T15:19:24Z</dcterms:modified>
</cp:coreProperties>
</file>